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5"/>
  </p:notesMasterIdLst>
  <p:sldIdLst>
    <p:sldId id="301" r:id="rId2"/>
    <p:sldId id="25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4" r:id="rId32"/>
    <p:sldId id="335" r:id="rId33"/>
    <p:sldId id="277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F6B"/>
    <a:srgbClr val="FFE26D"/>
    <a:srgbClr val="FFE67D"/>
    <a:srgbClr val="0000FF"/>
    <a:srgbClr val="3333FF"/>
    <a:srgbClr val="135F82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5480" autoAdjust="0"/>
  </p:normalViewPr>
  <p:slideViewPr>
    <p:cSldViewPr>
      <p:cViewPr varScale="1">
        <p:scale>
          <a:sx n="29" d="100"/>
          <a:sy n="29" d="100"/>
        </p:scale>
        <p:origin x="1000" y="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2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5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0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73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1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4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8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1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88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85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3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0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15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4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0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3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1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23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8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9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1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50" r:id="rId1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80939" y="2934462"/>
            <a:ext cx="19877574" cy="8392886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0" y="2514357"/>
            <a:ext cx="13632086" cy="1862018"/>
            <a:chOff x="5747658" y="4445808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41520" y="4445808"/>
              <a:ext cx="8533228" cy="18620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CẤP SỐ NHÂN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1830246" y="3864693"/>
            <a:ext cx="8440871" cy="914383"/>
            <a:chOff x="7459670" y="7086600"/>
            <a:chExt cx="8441848" cy="9144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809062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cấp số nhân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909" y="7688758"/>
                  <a:ext cx="539312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830246" y="5383748"/>
            <a:ext cx="7287322" cy="934848"/>
            <a:chOff x="7459670" y="8524495"/>
            <a:chExt cx="7067873" cy="872846"/>
          </a:xfrm>
        </p:grpSpPr>
        <p:sp>
          <p:nvSpPr>
            <p:cNvPr id="75" name="Rectangle 74"/>
            <p:cNvSpPr/>
            <p:nvPr/>
          </p:nvSpPr>
          <p:spPr>
            <a:xfrm>
              <a:off x="9011682" y="8638586"/>
              <a:ext cx="5515861" cy="739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 hạng tổng quát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1059" y="7688759"/>
                  <a:ext cx="523011" cy="7184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830246" y="6755348"/>
            <a:ext cx="4450997" cy="914384"/>
            <a:chOff x="7459670" y="9982200"/>
            <a:chExt cx="4451512" cy="914490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281872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490"/>
              <a:chOff x="7459669" y="7543800"/>
              <a:chExt cx="1381118" cy="914490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2909" y="7688759"/>
                  <a:ext cx="539312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2" name="Group 74">
            <a:extLst>
              <a:ext uri="{FF2B5EF4-FFF2-40B4-BE49-F238E27FC236}">
                <a16:creationId xmlns:a16="http://schemas.microsoft.com/office/drawing/2014/main" id="{237DAB52-59F0-48BD-BCA0-476D9212D9B3}"/>
              </a:ext>
            </a:extLst>
          </p:cNvPr>
          <p:cNvGrpSpPr/>
          <p:nvPr/>
        </p:nvGrpSpPr>
        <p:grpSpPr>
          <a:xfrm>
            <a:off x="1830247" y="8126948"/>
            <a:ext cx="13299573" cy="921841"/>
            <a:chOff x="7459670" y="9982200"/>
            <a:chExt cx="13301111" cy="921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97269F3-4BB2-4488-9927-CA907067CFEE}"/>
                    </a:ext>
                  </a:extLst>
                </p:cNvPr>
                <p:cNvSpPr/>
                <p:nvPr/>
              </p:nvSpPr>
              <p:spPr>
                <a:xfrm>
                  <a:off x="9092456" y="10134618"/>
                  <a:ext cx="11668325" cy="769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en-US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hạng đầu tiên của cấp số nhân</a:t>
                  </a:r>
                  <a:endParaRPr lang="en-US" sz="44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97269F3-4BB2-4488-9927-CA907067C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10134618"/>
                  <a:ext cx="11668325" cy="769530"/>
                </a:xfrm>
                <a:prstGeom prst="rect">
                  <a:avLst/>
                </a:prstGeom>
                <a:blipFill>
                  <a:blip r:embed="rId5"/>
                  <a:stretch>
                    <a:fillRect l="-2142" t="-16667" r="-1411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44">
              <a:extLst>
                <a:ext uri="{FF2B5EF4-FFF2-40B4-BE49-F238E27FC236}">
                  <a16:creationId xmlns:a16="http://schemas.microsoft.com/office/drawing/2014/main" id="{86E70347-6C7A-42F0-8255-ADB94FF69FF5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47BBBF54-874C-4A16-BB3A-E22EF2B6AE2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4" name="Group 46">
                <a:extLst>
                  <a:ext uri="{FF2B5EF4-FFF2-40B4-BE49-F238E27FC236}">
                    <a16:creationId xmlns:a16="http://schemas.microsoft.com/office/drawing/2014/main" id="{F126CA69-6966-479D-AB77-38BEC639A0AA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5" name="Round Same Side Corner Rectangle 85">
                  <a:extLst>
                    <a:ext uri="{FF2B5EF4-FFF2-40B4-BE49-F238E27FC236}">
                      <a16:creationId xmlns:a16="http://schemas.microsoft.com/office/drawing/2014/main" id="{A7E187E5-CCCB-492B-80CC-0C10138F2CD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0549AA0-8AF5-42E3-BADB-BAF9E9BF94FD}"/>
                    </a:ext>
                  </a:extLst>
                </p:cNvPr>
                <p:cNvSpPr txBox="1"/>
                <p:nvPr/>
              </p:nvSpPr>
              <p:spPr>
                <a:xfrm>
                  <a:off x="7796633" y="7688759"/>
                  <a:ext cx="831863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2" name="Group 74">
            <a:extLst>
              <a:ext uri="{FF2B5EF4-FFF2-40B4-BE49-F238E27FC236}">
                <a16:creationId xmlns:a16="http://schemas.microsoft.com/office/drawing/2014/main" id="{8BDDCCC0-E66C-4583-8A33-66FCE4F1C519}"/>
              </a:ext>
            </a:extLst>
          </p:cNvPr>
          <p:cNvGrpSpPr/>
          <p:nvPr/>
        </p:nvGrpSpPr>
        <p:grpSpPr>
          <a:xfrm>
            <a:off x="1830244" y="9338707"/>
            <a:ext cx="4614504" cy="921841"/>
            <a:chOff x="7459670" y="9982200"/>
            <a:chExt cx="4615038" cy="92194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3DAC2B0-C894-4825-AD1E-E44E4AF06841}"/>
                </a:ext>
              </a:extLst>
            </p:cNvPr>
            <p:cNvSpPr/>
            <p:nvPr/>
          </p:nvSpPr>
          <p:spPr>
            <a:xfrm>
              <a:off x="9092456" y="10134618"/>
              <a:ext cx="2982252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 tập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44">
              <a:extLst>
                <a:ext uri="{FF2B5EF4-FFF2-40B4-BE49-F238E27FC236}">
                  <a16:creationId xmlns:a16="http://schemas.microsoft.com/office/drawing/2014/main" id="{3B39E3DF-BB08-4742-9F9E-5F9105220D30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914490"/>
              <a:chOff x="7459669" y="7543800"/>
              <a:chExt cx="1381118" cy="914490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47804F7-66C8-4C9B-A2AE-478D01CBC49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46">
                <a:extLst>
                  <a:ext uri="{FF2B5EF4-FFF2-40B4-BE49-F238E27FC236}">
                    <a16:creationId xmlns:a16="http://schemas.microsoft.com/office/drawing/2014/main" id="{CEC32359-CFE0-4B34-8E1C-438C7C0B79E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47" name="Round Same Side Corner Rectangle 85">
                  <a:extLst>
                    <a:ext uri="{FF2B5EF4-FFF2-40B4-BE49-F238E27FC236}">
                      <a16:creationId xmlns:a16="http://schemas.microsoft.com/office/drawing/2014/main" id="{DE3B50B7-ED58-4598-BEC2-1280C2F9DCA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92D48DC-9CA9-4A7E-B21B-7F360214D37D}"/>
                    </a:ext>
                  </a:extLst>
                </p:cNvPr>
                <p:cNvSpPr txBox="1"/>
                <p:nvPr/>
              </p:nvSpPr>
              <p:spPr>
                <a:xfrm>
                  <a:off x="7796633" y="7688759"/>
                  <a:ext cx="831863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2879" y="1545266"/>
            <a:ext cx="19202401" cy="1199911"/>
            <a:chOff x="168274" y="1905000"/>
            <a:chExt cx="19202401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9377" y="2068684"/>
              <a:ext cx="695399" cy="5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2087351"/>
              <a:ext cx="17283114" cy="5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Tính chất</a:t>
              </a:r>
              <a:endParaRPr lang="en-US" sz="4400" b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0" y="3352800"/>
            <a:ext cx="23167905" cy="5033340"/>
            <a:chOff x="1076414" y="4334859"/>
            <a:chExt cx="23167905" cy="33218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543616"/>
              <a:ext cx="22711050" cy="311307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</a:p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640760"/>
              <a:chOff x="166396" y="8712046"/>
              <a:chExt cx="4411573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4860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706190" cy="507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lí 2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/>
              <p:nvPr/>
            </p:nvSpPr>
            <p:spPr>
              <a:xfrm>
                <a:off x="1711681" y="4831459"/>
                <a:ext cx="21643905" cy="315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Sup>
                          <m:sSub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orderBox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681" y="4831459"/>
                <a:ext cx="21643905" cy="3157852"/>
              </a:xfrm>
              <a:prstGeom prst="rect">
                <a:avLst/>
              </a:prstGeom>
              <a:blipFill>
                <a:blip r:embed="rId3"/>
                <a:stretch>
                  <a:fillRect l="-1155" t="-4054" r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1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737" y="-17889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9737" y="-17889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13486" y="6559007"/>
            <a:ext cx="21819676" cy="4457335"/>
            <a:chOff x="1270511" y="5832515"/>
            <a:chExt cx="21819676" cy="412667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735485"/>
              <a:ext cx="21817977" cy="32237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712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02412" y="2057400"/>
            <a:ext cx="21841827" cy="4141954"/>
            <a:chOff x="1268078" y="3405486"/>
            <a:chExt cx="21841827" cy="414195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75649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2063131" y="3472542"/>
                <a:ext cx="19380393" cy="307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đẳng thức nào sau đây là đúng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𝟐𝟎𝟏𝟎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𝟐𝟎𝟏𝟖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𝟐𝟎𝟏𝟗</m:t>
                        </m:r>
                      </m:sub>
                    </m:sSub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𝟐𝟎𝟏𝟗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𝟐𝟎𝟏𝟖</m:t>
                            </m:r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𝟐𝟎𝟐𝟎</m:t>
                            </m:r>
                          </m:sub>
                        </m:sSub>
                      </m:e>
                    </m:ra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𝟐𝟎𝟏𝟗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𝟐𝟎𝟏𝟖</m:t>
                            </m:r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𝟐𝟎𝟐𝟎</m:t>
                            </m:r>
                          </m:sub>
                        </m:sSub>
                      </m:e>
                    </m:ra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𝟐𝟎𝟏𝟗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𝟐𝟎𝟏𝟖</m:t>
                            </m:r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𝟐𝟎𝟐𝟎</m:t>
                            </m:r>
                          </m:sub>
                        </m:sSub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31" y="3472542"/>
                <a:ext cx="19380393" cy="3079433"/>
              </a:xfrm>
              <a:prstGeom prst="rect">
                <a:avLst/>
              </a:prstGeom>
              <a:blipFill>
                <a:blip r:embed="rId3"/>
                <a:stretch>
                  <a:fillRect l="-1258" t="-4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2918528" y="7847970"/>
                <a:ext cx="16916400" cy="28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tính chất của cấp số nhân ta có: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rad>
                  </m:oMath>
                </a14:m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𝟐𝟎𝟏𝟗</m:t>
                            </m:r>
                          </m:sub>
                        </m:sSub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𝟐𝟎𝟏𝟖</m:t>
                            </m:r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𝟐𝟎𝟐𝟎</m:t>
                            </m:r>
                          </m:sub>
                        </m:sSub>
                      </m:e>
                    </m:ra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28" y="7847970"/>
                <a:ext cx="16916400" cy="2822439"/>
              </a:xfrm>
              <a:prstGeom prst="rect">
                <a:avLst/>
              </a:prstGeom>
              <a:blipFill>
                <a:blip r:embed="rId4"/>
                <a:stretch>
                  <a:fillRect l="-1477" t="-4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10593461" y="4082142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557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4161" y="-133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4161" y="-1331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6836" y="7016209"/>
            <a:ext cx="21817977" cy="4108103"/>
            <a:chOff x="1259437" y="5832515"/>
            <a:chExt cx="21817977" cy="3617017"/>
          </a:xfrm>
        </p:grpSpPr>
        <p:sp>
          <p:nvSpPr>
            <p:cNvPr id="53" name="Rounded Rectangle 52"/>
            <p:cNvSpPr/>
            <p:nvPr/>
          </p:nvSpPr>
          <p:spPr>
            <a:xfrm>
              <a:off x="1259437" y="5912087"/>
              <a:ext cx="21817977" cy="35374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3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96836" y="2514600"/>
            <a:ext cx="21841827" cy="3654813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2006048" y="3613154"/>
                <a:ext cx="19380393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hợp các giá trị của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thứ tự lập thành cấp số nhân là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48" y="3613154"/>
                <a:ext cx="19380393" cy="2077492"/>
              </a:xfrm>
              <a:prstGeom prst="rect">
                <a:avLst/>
              </a:prstGeom>
              <a:blipFill>
                <a:blip r:embed="rId3"/>
                <a:stretch>
                  <a:fillRect l="-1227" t="-6158" r="-2013" b="-1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3377827" y="8217429"/>
                <a:ext cx="18853023" cy="341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thứ tự lập thành cấp số nhân nên suy ra 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 lại ta thấy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yêu cầu bài toán.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27" y="8217429"/>
                <a:ext cx="18853023" cy="3415872"/>
              </a:xfrm>
              <a:prstGeom prst="rect">
                <a:avLst/>
              </a:prstGeom>
              <a:blipFill>
                <a:blip r:embed="rId4"/>
                <a:stretch>
                  <a:fillRect l="-1261" t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1879623" y="4986602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85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8498" y="2110675"/>
            <a:ext cx="19202401" cy="1199911"/>
            <a:chOff x="168274" y="1905000"/>
            <a:chExt cx="19202401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9377" y="2068684"/>
              <a:ext cx="695399" cy="5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2087351"/>
                  <a:ext cx="17283114" cy="515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>
                      <a:solidFill>
                        <a:srgbClr val="13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35F8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en-US" sz="4400" b="1">
                      <a:solidFill>
                        <a:srgbClr val="135F82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hạng đầu tiên của cấp số nhân</a:t>
                  </a:r>
                  <a:endParaRPr lang="en-US" sz="4400" b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2087351"/>
                  <a:ext cx="17283114" cy="515995"/>
                </a:xfrm>
                <a:prstGeom prst="rect">
                  <a:avLst/>
                </a:prstGeom>
                <a:blipFill>
                  <a:blip r:embed="rId3"/>
                  <a:stretch>
                    <a:fillRect l="-1411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505388" y="3554668"/>
            <a:ext cx="23167905" cy="4012713"/>
            <a:chOff x="1076414" y="4334859"/>
            <a:chExt cx="23167905" cy="264825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543616"/>
              <a:ext cx="22711050" cy="243949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</a:p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640760"/>
              <a:chOff x="166396" y="8712046"/>
              <a:chExt cx="4411573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4860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706190" cy="507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lí 3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922529" y="8584941"/>
            <a:ext cx="22619556" cy="2596935"/>
            <a:chOff x="1247578" y="2453388"/>
            <a:chExt cx="21996951" cy="2642126"/>
          </a:xfrm>
        </p:grpSpPr>
        <p:sp>
          <p:nvSpPr>
            <p:cNvPr id="48" name="Rounded Rectangle 47"/>
            <p:cNvSpPr/>
            <p:nvPr/>
          </p:nvSpPr>
          <p:spPr>
            <a:xfrm>
              <a:off x="1295704" y="2495616"/>
              <a:ext cx="21948825" cy="2599898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247578" y="2453388"/>
              <a:ext cx="3478409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Chú ý</a:t>
              </a: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/>
              <p:nvPr/>
            </p:nvSpPr>
            <p:spPr>
              <a:xfrm>
                <a:off x="1118779" y="4618589"/>
                <a:ext cx="22170409" cy="284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borderBox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79" y="4618589"/>
                <a:ext cx="22170409" cy="2846164"/>
              </a:xfrm>
              <a:prstGeom prst="rect">
                <a:avLst/>
              </a:prstGeom>
              <a:blipFill>
                <a:blip r:embed="rId4"/>
                <a:stretch>
                  <a:fillRect l="-1128" t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072A0-D00B-4F18-980B-1FDC3FA54A93}"/>
                  </a:ext>
                </a:extLst>
              </p:cNvPr>
              <p:cNvSpPr txBox="1"/>
              <p:nvPr/>
            </p:nvSpPr>
            <p:spPr>
              <a:xfrm>
                <a:off x="1852691" y="9883409"/>
                <a:ext cx="18464697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cấp số nhân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 ...,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 ...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072A0-D00B-4F18-980B-1FDC3FA5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91" y="9883409"/>
                <a:ext cx="18464697" cy="823559"/>
              </a:xfrm>
              <a:prstGeom prst="rect">
                <a:avLst/>
              </a:prstGeom>
              <a:blipFill>
                <a:blip r:embed="rId5"/>
                <a:stretch>
                  <a:fillRect l="-1354" t="-1185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6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50872" y="7563108"/>
            <a:ext cx="21817977" cy="2155956"/>
            <a:chOff x="1259437" y="5832515"/>
            <a:chExt cx="21817977" cy="2332751"/>
          </a:xfrm>
        </p:grpSpPr>
        <p:sp>
          <p:nvSpPr>
            <p:cNvPr id="53" name="Rounded Rectangle 52"/>
            <p:cNvSpPr/>
            <p:nvPr/>
          </p:nvSpPr>
          <p:spPr>
            <a:xfrm>
              <a:off x="1259437" y="5894360"/>
              <a:ext cx="21817977" cy="22709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3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654813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2031807" y="4876800"/>
                <a:ext cx="19380393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công bội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Tính tổng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đầu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𝟓𝟏𝟑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𝟏𝟎𝟐𝟑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𝟓𝟏𝟑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𝟏𝟎𝟐𝟑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07" y="4876800"/>
                <a:ext cx="19380393" cy="2800767"/>
              </a:xfrm>
              <a:prstGeom prst="rect">
                <a:avLst/>
              </a:prstGeom>
              <a:blipFill>
                <a:blip r:embed="rId4"/>
                <a:stretch>
                  <a:fillRect l="-1258" t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5491257" y="7934692"/>
                <a:ext cx="1691640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57" y="7934692"/>
                <a:ext cx="16916400" cy="1255087"/>
              </a:xfrm>
              <a:prstGeom prst="rect">
                <a:avLst/>
              </a:prstGeom>
              <a:blipFill>
                <a:blip r:embed="rId5"/>
                <a:stretch>
                  <a:fillRect l="-1477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6172200" y="6081790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868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71088" y="7837597"/>
            <a:ext cx="21819676" cy="2186211"/>
            <a:chOff x="1270511" y="5832515"/>
            <a:chExt cx="21819676" cy="23654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927096"/>
              <a:ext cx="21817977" cy="22709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3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654813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2722431" y="4268502"/>
                <a:ext cx="19380393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công bội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Tổng năm số hạng đầu của cấp số nhân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31" y="4268502"/>
                <a:ext cx="19380393" cy="2800767"/>
              </a:xfrm>
              <a:prstGeom prst="rect">
                <a:avLst/>
              </a:prstGeom>
              <a:blipFill>
                <a:blip r:embed="rId3"/>
                <a:stretch>
                  <a:fillRect l="-1290" t="-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5715000" y="8209181"/>
                <a:ext cx="16916400" cy="126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8209181"/>
                <a:ext cx="16916400" cy="1263359"/>
              </a:xfrm>
              <a:prstGeom prst="rect">
                <a:avLst/>
              </a:prstGeom>
              <a:blipFill>
                <a:blip r:embed="rId4"/>
                <a:stretch>
                  <a:fillRect l="-1477" b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2526794" y="5574144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803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29675" y="-2093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29675" y="-209377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154074" y="5682342"/>
            <a:ext cx="21819676" cy="7576458"/>
            <a:chOff x="1270511" y="5832515"/>
            <a:chExt cx="21819676" cy="651344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735485"/>
              <a:ext cx="21817977" cy="56104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3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3000" y="1752600"/>
            <a:ext cx="21841827" cy="3654813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271836" y="3167742"/>
                <a:ext cx="2170021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cấp số nhân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công bội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36" y="3167742"/>
                <a:ext cx="21700215" cy="2123658"/>
              </a:xfrm>
              <a:prstGeom prst="rect">
                <a:avLst/>
              </a:prstGeom>
              <a:blipFill>
                <a:blip r:embed="rId3"/>
                <a:stretch>
                  <a:fillRect l="-1152" t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2025534" y="7130142"/>
                <a:ext cx="20706378" cy="559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(1)</a:t>
                </a:r>
              </a:p>
              <a:p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(1), ta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𝟕𝟔𝟓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𝟐𝟓𝟓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𝟐𝟓𝟔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34" y="7130142"/>
                <a:ext cx="20706378" cy="5593454"/>
              </a:xfrm>
              <a:prstGeom prst="rect">
                <a:avLst/>
              </a:prstGeom>
              <a:blipFill>
                <a:blip r:embed="rId4"/>
                <a:stretch>
                  <a:fillRect l="-1178" t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14121312" y="3772738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38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947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947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00763" y="7971286"/>
            <a:ext cx="23039277" cy="4438616"/>
            <a:chOff x="1270511" y="5832515"/>
            <a:chExt cx="21852471" cy="4580660"/>
          </a:xfrm>
        </p:grpSpPr>
        <p:sp>
          <p:nvSpPr>
            <p:cNvPr id="53" name="Rounded Rectangle 52"/>
            <p:cNvSpPr/>
            <p:nvPr/>
          </p:nvSpPr>
          <p:spPr>
            <a:xfrm>
              <a:off x="1305005" y="5865657"/>
              <a:ext cx="21817977" cy="45475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1134664"/>
              <a:chOff x="1224541" y="6271082"/>
              <a:chExt cx="3568119" cy="113466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113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00763" y="3371931"/>
            <a:ext cx="23028055" cy="4328058"/>
            <a:chOff x="1268078" y="3359967"/>
            <a:chExt cx="21841827" cy="432805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897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74338" cy="986032"/>
              <a:chOff x="1311958" y="3359967"/>
              <a:chExt cx="4074338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21048" y="3378289"/>
                <a:ext cx="30652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Bài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888504" y="987089"/>
            <a:ext cx="20157185" cy="1199912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854074" y="2014441"/>
              <a:ext cx="543739" cy="515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004002" y="2040777"/>
              <a:ext cx="17283114" cy="51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 tập</a:t>
              </a:r>
              <a:endParaRPr lang="en-US" sz="44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679548" y="4560450"/>
                <a:ext cx="20709615" cy="3101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thứ tư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𝟒𝟖𝟔</m:t>
                    </m:r>
                  </m:oMath>
                </a14:m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Tính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48" y="4560450"/>
                <a:ext cx="20709615" cy="3101683"/>
              </a:xfrm>
              <a:prstGeom prst="rect">
                <a:avLst/>
              </a:prstGeom>
              <a:blipFill>
                <a:blip r:embed="rId3"/>
                <a:stretch>
                  <a:fillRect l="-1207" t="-4126" b="-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310693" y="8913000"/>
                <a:ext cx="21997265" cy="3233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công bội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</a:p>
              <a:p>
                <a:r>
                  <a:rPr lang="en-US" sz="4400" b="1" dirty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𝟒𝟖𝟔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𝟐𝟒𝟑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nl-NL" sz="4400" b="1" dirty="0"/>
                  <a:t>              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93" y="8913000"/>
                <a:ext cx="21997265" cy="3233257"/>
              </a:xfrm>
              <a:prstGeom prst="rect">
                <a:avLst/>
              </a:prstGeom>
              <a:blipFill>
                <a:blip r:embed="rId4"/>
                <a:stretch>
                  <a:fillRect l="-1136" t="-4340" b="-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A6F61ADD-2AF7-4BE3-BB23-2D05D05A1576}"/>
              </a:ext>
            </a:extLst>
          </p:cNvPr>
          <p:cNvGrpSpPr/>
          <p:nvPr/>
        </p:nvGrpSpPr>
        <p:grpSpPr>
          <a:xfrm>
            <a:off x="9282763" y="2759147"/>
            <a:ext cx="69342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A4A40FEC-E77E-4E52-A260-35C403696C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7" name="Group 30">
              <a:extLst>
                <a:ext uri="{FF2B5EF4-FFF2-40B4-BE49-F238E27FC236}">
                  <a16:creationId xmlns:a16="http://schemas.microsoft.com/office/drawing/2014/main" id="{B08BAA76-1DCE-4656-A8DD-E2D6605A287A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98" name="Freeform 71">
                <a:extLst>
                  <a:ext uri="{FF2B5EF4-FFF2-40B4-BE49-F238E27FC236}">
                    <a16:creationId xmlns:a16="http://schemas.microsoft.com/office/drawing/2014/main" id="{777AD60D-1085-4C2B-A265-B4566EF66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72">
                <a:extLst>
                  <a:ext uri="{FF2B5EF4-FFF2-40B4-BE49-F238E27FC236}">
                    <a16:creationId xmlns:a16="http://schemas.microsoft.com/office/drawing/2014/main" id="{DA791134-4BBD-442B-BDCF-12FB253AF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3">
                <a:extLst>
                  <a:ext uri="{FF2B5EF4-FFF2-40B4-BE49-F238E27FC236}">
                    <a16:creationId xmlns:a16="http://schemas.microsoft.com/office/drawing/2014/main" id="{BE101613-BEFF-46AC-A65B-3FBAC6513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4">
                <a:extLst>
                  <a:ext uri="{FF2B5EF4-FFF2-40B4-BE49-F238E27FC236}">
                    <a16:creationId xmlns:a16="http://schemas.microsoft.com/office/drawing/2014/main" id="{5E8D92EF-3B1D-4C2B-A23A-91C2FF4FE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5">
                <a:extLst>
                  <a:ext uri="{FF2B5EF4-FFF2-40B4-BE49-F238E27FC236}">
                    <a16:creationId xmlns:a16="http://schemas.microsoft.com/office/drawing/2014/main" id="{606F8FE4-589C-4DC1-AF28-7FF0B800D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6">
                <a:extLst>
                  <a:ext uri="{FF2B5EF4-FFF2-40B4-BE49-F238E27FC236}">
                    <a16:creationId xmlns:a16="http://schemas.microsoft.com/office/drawing/2014/main" id="{112C6D78-4995-4E9F-98D8-85195D58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7">
                <a:extLst>
                  <a:ext uri="{FF2B5EF4-FFF2-40B4-BE49-F238E27FC236}">
                    <a16:creationId xmlns:a16="http://schemas.microsoft.com/office/drawing/2014/main" id="{F1180176-3D2B-4290-B603-F49358F59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8">
                <a:extLst>
                  <a:ext uri="{FF2B5EF4-FFF2-40B4-BE49-F238E27FC236}">
                    <a16:creationId xmlns:a16="http://schemas.microsoft.com/office/drawing/2014/main" id="{8AFE2187-DA60-4C46-8642-EE9999F61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9">
                <a:extLst>
                  <a:ext uri="{FF2B5EF4-FFF2-40B4-BE49-F238E27FC236}">
                    <a16:creationId xmlns:a16="http://schemas.microsoft.com/office/drawing/2014/main" id="{773E98B4-772B-414B-9FC1-217244E83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0">
                <a:extLst>
                  <a:ext uri="{FF2B5EF4-FFF2-40B4-BE49-F238E27FC236}">
                    <a16:creationId xmlns:a16="http://schemas.microsoft.com/office/drawing/2014/main" id="{612C8D7C-A26A-4565-8BE8-8CE7690A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1">
                <a:extLst>
                  <a:ext uri="{FF2B5EF4-FFF2-40B4-BE49-F238E27FC236}">
                    <a16:creationId xmlns:a16="http://schemas.microsoft.com/office/drawing/2014/main" id="{E3E0FCCE-C382-43DC-BD65-BD8F9C8F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2">
                <a:extLst>
                  <a:ext uri="{FF2B5EF4-FFF2-40B4-BE49-F238E27FC236}">
                    <a16:creationId xmlns:a16="http://schemas.microsoft.com/office/drawing/2014/main" id="{1E8C5869-98BD-4132-B287-5BD1B612E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43">
                <a:extLst>
                  <a:ext uri="{FF2B5EF4-FFF2-40B4-BE49-F238E27FC236}">
                    <a16:creationId xmlns:a16="http://schemas.microsoft.com/office/drawing/2014/main" id="{5ED9ED8D-9768-43D1-BA40-F7BD31E2962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3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71893" y="6554547"/>
            <a:ext cx="21849226" cy="4265053"/>
            <a:chOff x="1270511" y="5832515"/>
            <a:chExt cx="21849226" cy="4803964"/>
          </a:xfrm>
        </p:grpSpPr>
        <p:sp>
          <p:nvSpPr>
            <p:cNvPr id="53" name="Rounded Rectangle 52"/>
            <p:cNvSpPr/>
            <p:nvPr/>
          </p:nvSpPr>
          <p:spPr>
            <a:xfrm>
              <a:off x="1301760" y="5970120"/>
              <a:ext cx="21817977" cy="46663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66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50114" y="1934880"/>
            <a:ext cx="21841827" cy="4328058"/>
            <a:chOff x="1268078" y="3359967"/>
            <a:chExt cx="21841827" cy="432805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897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210727" cy="986032"/>
              <a:chOff x="1311958" y="3359967"/>
              <a:chExt cx="4210727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988060" y="3545408"/>
                <a:ext cx="353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Bài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1/T103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828899" y="3123399"/>
                <a:ext cx="20673323" cy="3101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thứ tư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𝟒𝟖𝟔</m:t>
                    </m:r>
                  </m:oMath>
                </a14:m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Tính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99" y="3123399"/>
                <a:ext cx="20673323" cy="3101683"/>
              </a:xfrm>
              <a:prstGeom prst="rect">
                <a:avLst/>
              </a:prstGeom>
              <a:blipFill>
                <a:blip r:embed="rId3"/>
                <a:stretch>
                  <a:fillRect l="-1209" t="-4126" b="-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2209800" y="7315200"/>
                <a:ext cx="20864135" cy="388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 startAt="2"/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7315200"/>
                <a:ext cx="20864135" cy="3884590"/>
              </a:xfrm>
              <a:prstGeom prst="rect">
                <a:avLst/>
              </a:prstGeom>
              <a:blipFill>
                <a:blip r:embed="rId4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4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6858000"/>
            <a:ext cx="21819676" cy="4035910"/>
            <a:chOff x="1270511" y="5832515"/>
            <a:chExt cx="21819676" cy="46031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970119"/>
              <a:ext cx="21817977" cy="44655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7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9200" y="2237791"/>
            <a:ext cx="21841827" cy="4328058"/>
            <a:chOff x="1268078" y="3359967"/>
            <a:chExt cx="21841827" cy="432805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897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3886199" cy="986032"/>
              <a:chOff x="1311958" y="3359967"/>
              <a:chExt cx="3886199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997985" y="3426310"/>
                <a:ext cx="21063042" cy="3101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thứ tư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𝟒𝟖𝟔</m:t>
                    </m:r>
                  </m:oMath>
                </a14:m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Tính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985" y="3426310"/>
                <a:ext cx="21063042" cy="3101683"/>
              </a:xfrm>
              <a:prstGeom prst="rect">
                <a:avLst/>
              </a:prstGeom>
              <a:blipFill>
                <a:blip r:embed="rId3"/>
                <a:stretch>
                  <a:fillRect l="-1187" t="-4126" b="-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243050" y="7959449"/>
                <a:ext cx="21817977" cy="283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số hạng tổng quát của cấp số nhân: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.(−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đề ra ta có: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𝟏𝟗𝟐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.(−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⇔(−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cấp số nhân.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50" y="7959449"/>
                <a:ext cx="21817977" cy="2831416"/>
              </a:xfrm>
              <a:prstGeom prst="rect">
                <a:avLst/>
              </a:prstGeom>
              <a:blipFill>
                <a:blip r:embed="rId4"/>
                <a:stretch>
                  <a:fillRect l="-1146" t="-4310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69EC5A36-7F8E-41F4-8D73-217D0C7DD1D4}"/>
              </a:ext>
            </a:extLst>
          </p:cNvPr>
          <p:cNvSpPr txBox="1"/>
          <p:nvPr/>
        </p:nvSpPr>
        <p:spPr>
          <a:xfrm>
            <a:off x="1840894" y="2437720"/>
            <a:ext cx="353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1/T103</a:t>
            </a:r>
          </a:p>
        </p:txBody>
      </p:sp>
    </p:spTree>
    <p:extLst>
      <p:ext uri="{BB962C8B-B14F-4D97-AF65-F5344CB8AC3E}">
        <p14:creationId xmlns:p14="http://schemas.microsoft.com/office/powerpoint/2010/main" val="32574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8498" y="1600200"/>
            <a:ext cx="19202401" cy="1199911"/>
            <a:chOff x="168274" y="1905000"/>
            <a:chExt cx="19202401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9377" y="2068684"/>
              <a:ext cx="695399" cy="5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2087351"/>
              <a:ext cx="17283114" cy="5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Định nghĩa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34636" y="2794677"/>
            <a:ext cx="24005819" cy="5735146"/>
            <a:chOff x="1076414" y="4334859"/>
            <a:chExt cx="24005819" cy="3785002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543616"/>
              <a:ext cx="23548964" cy="357624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</a:p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640760"/>
              <a:chOff x="166396" y="8712046"/>
              <a:chExt cx="4411573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4860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427541" cy="507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81731" y="9159277"/>
            <a:ext cx="23548963" cy="3818800"/>
            <a:chOff x="1159960" y="3019310"/>
            <a:chExt cx="22900777" cy="3620727"/>
          </a:xfrm>
        </p:grpSpPr>
        <p:sp>
          <p:nvSpPr>
            <p:cNvPr id="48" name="Rounded Rectangle 47"/>
            <p:cNvSpPr/>
            <p:nvPr/>
          </p:nvSpPr>
          <p:spPr>
            <a:xfrm>
              <a:off x="1159960" y="3032301"/>
              <a:ext cx="22900777" cy="3607736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180715" y="3019310"/>
              <a:ext cx="3478409" cy="7627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biệt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/>
              <p:nvPr/>
            </p:nvSpPr>
            <p:spPr>
              <a:xfrm>
                <a:off x="578755" y="3858597"/>
                <a:ext cx="23383026" cy="442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ngay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tổng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quát</a:t>
                </a:r>
                <a:r>
                  <a:rPr lang="en-US" sz="4400" b="1" dirty="0" smtClean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</a:t>
                </a:r>
                <a:r>
                  <a:rPr lang="en-US" sz="4400" b="1" dirty="0" smtClean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borderBox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270F6B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5" y="3858597"/>
                <a:ext cx="23383026" cy="4423006"/>
              </a:xfrm>
              <a:prstGeom prst="rect">
                <a:avLst/>
              </a:prstGeom>
              <a:blipFill>
                <a:blip r:embed="rId3"/>
                <a:stretch>
                  <a:fillRect l="-1069" t="-2342" r="-1043" b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072A0-D00B-4F18-980B-1FDC3FA54A93}"/>
                  </a:ext>
                </a:extLst>
              </p:cNvPr>
              <p:cNvSpPr txBox="1"/>
              <p:nvPr/>
            </p:nvSpPr>
            <p:spPr>
              <a:xfrm>
                <a:off x="1402764" y="9883108"/>
                <a:ext cx="18464697" cy="253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228600" algn="l"/>
                  </a:tabLs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228600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072A0-D00B-4F18-980B-1FDC3FA5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64" y="9883108"/>
                <a:ext cx="18464697" cy="2536848"/>
              </a:xfrm>
              <a:prstGeom prst="rect">
                <a:avLst/>
              </a:prstGeom>
              <a:blipFill>
                <a:blip r:embed="rId4"/>
                <a:stretch>
                  <a:fillRect t="-3846" b="-1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29737" y="-1783317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29737" y="-1783317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54012" y="4087802"/>
            <a:ext cx="21819676" cy="9170997"/>
            <a:chOff x="1270511" y="5832515"/>
            <a:chExt cx="21819676" cy="643953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863591"/>
              <a:ext cx="21817977" cy="64084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42213"/>
              <a:chOff x="1224541" y="6271082"/>
              <a:chExt cx="3568119" cy="94221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942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1050" y="457200"/>
            <a:ext cx="21841827" cy="3505200"/>
            <a:chOff x="1268078" y="3359967"/>
            <a:chExt cx="21841827" cy="370311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4227249"/>
              <a:ext cx="21841827" cy="28358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3886199" cy="986032"/>
              <a:chOff x="1311958" y="3359967"/>
              <a:chExt cx="3886199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969835" y="1600199"/>
                <a:ext cx="1964281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các số hạng của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5 số hạng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35" y="1600199"/>
                <a:ext cx="19642815" cy="2123658"/>
              </a:xfrm>
              <a:prstGeom prst="rect">
                <a:avLst/>
              </a:prstGeom>
              <a:blipFill>
                <a:blip r:embed="rId3"/>
                <a:stretch>
                  <a:fillRect l="-1241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662915" y="4876799"/>
                <a:ext cx="20864135" cy="737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thiết,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(1) vào (2) 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CNS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CSN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CSN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15" y="4876799"/>
                <a:ext cx="20864135" cy="7374839"/>
              </a:xfrm>
              <a:prstGeom prst="rect">
                <a:avLst/>
              </a:prstGeom>
              <a:blipFill>
                <a:blip r:embed="rId4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479BA0F3-F6CA-43AC-BA9E-F25FCBAE44C0}"/>
              </a:ext>
            </a:extLst>
          </p:cNvPr>
          <p:cNvSpPr txBox="1"/>
          <p:nvPr/>
        </p:nvSpPr>
        <p:spPr>
          <a:xfrm>
            <a:off x="1812509" y="645915"/>
            <a:ext cx="353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2/T103</a:t>
            </a:r>
          </a:p>
        </p:txBody>
      </p:sp>
    </p:spTree>
    <p:extLst>
      <p:ext uri="{BB962C8B-B14F-4D97-AF65-F5344CB8AC3E}">
        <p14:creationId xmlns:p14="http://schemas.microsoft.com/office/powerpoint/2010/main" val="38757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867400"/>
            <a:ext cx="21819676" cy="7239000"/>
            <a:chOff x="1270511" y="5832515"/>
            <a:chExt cx="21819676" cy="647030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894360"/>
              <a:ext cx="21817977" cy="64084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42214"/>
              <a:chOff x="1224541" y="6271082"/>
              <a:chExt cx="3568119" cy="94221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94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45365" y="1682673"/>
            <a:ext cx="21841827" cy="3505200"/>
            <a:chOff x="1268078" y="3359967"/>
            <a:chExt cx="21841827" cy="370311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4227249"/>
              <a:ext cx="21841827" cy="28358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3886199" cy="986032"/>
              <a:chOff x="1311958" y="3359967"/>
              <a:chExt cx="3886199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2185679" y="2592212"/>
                <a:ext cx="1964281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79" y="2592212"/>
                <a:ext cx="19642815" cy="2123658"/>
              </a:xfrm>
              <a:prstGeom prst="rect">
                <a:avLst/>
              </a:prstGeom>
              <a:blipFill>
                <a:blip r:embed="rId3"/>
                <a:stretch>
                  <a:fillRect l="-1273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3886200" y="5966586"/>
                <a:ext cx="20864135" cy="602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</m:eqArr>
                      </m:e>
                    </m:d>
                  </m:oMath>
                </a14:m>
                <a:endParaRPr lang="vi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  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     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CSN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𝟐𝟎𝟎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966586"/>
                <a:ext cx="20864135" cy="6023380"/>
              </a:xfrm>
              <a:prstGeom prst="rect">
                <a:avLst/>
              </a:prstGeom>
              <a:blipFill>
                <a:blip r:embed="rId4"/>
                <a:stretch>
                  <a:fillRect l="-1198" b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97CCA347-041C-48D3-A660-9A6E436A2962}"/>
              </a:ext>
            </a:extLst>
          </p:cNvPr>
          <p:cNvSpPr txBox="1"/>
          <p:nvPr/>
        </p:nvSpPr>
        <p:spPr>
          <a:xfrm>
            <a:off x="1911023" y="1840347"/>
            <a:ext cx="353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2/T103</a:t>
            </a:r>
          </a:p>
        </p:txBody>
      </p:sp>
    </p:spTree>
    <p:extLst>
      <p:ext uri="{BB962C8B-B14F-4D97-AF65-F5344CB8AC3E}">
        <p14:creationId xmlns:p14="http://schemas.microsoft.com/office/powerpoint/2010/main" val="12068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54937" y="8781827"/>
            <a:ext cx="21819676" cy="3735361"/>
            <a:chOff x="1270511" y="5832515"/>
            <a:chExt cx="21819676" cy="39247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012912"/>
              <a:ext cx="21817977" cy="374436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08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5350" y="2862241"/>
            <a:ext cx="21841827" cy="5655521"/>
            <a:chOff x="1268078" y="3359967"/>
            <a:chExt cx="21841827" cy="61303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864899"/>
              <a:ext cx="21841827" cy="562536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619412" cy="986032"/>
              <a:chOff x="1311958" y="3359967"/>
              <a:chExt cx="4619412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866122" y="3487098"/>
                <a:ext cx="3065248" cy="834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2069777" y="3894986"/>
                <a:ext cx="2093821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742950" indent="-742950">
                  <a:buAutoNum type="alphaUcPeriod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𝟑𝟐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	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UcPeriod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;...</m:t>
                        </m:r>
                      </m:fName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777" y="3894986"/>
                <a:ext cx="20938215" cy="3477875"/>
              </a:xfrm>
              <a:prstGeom prst="rect">
                <a:avLst/>
              </a:prstGeom>
              <a:blipFill>
                <a:blip r:embed="rId3"/>
                <a:stretch>
                  <a:fillRect l="-1194" t="-3684" b="-8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3486090" y="9788553"/>
                <a:ext cx="16078200" cy="1862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090" y="9788553"/>
                <a:ext cx="16078200" cy="1862305"/>
              </a:xfrm>
              <a:prstGeom prst="rect">
                <a:avLst/>
              </a:prstGeom>
              <a:blipFill>
                <a:blip r:embed="rId4"/>
                <a:stretch>
                  <a:fillRect l="-1555" b="-1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1643952" y="5922914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96" name="Group 47">
            <a:extLst>
              <a:ext uri="{FF2B5EF4-FFF2-40B4-BE49-F238E27FC236}">
                <a16:creationId xmlns:a16="http://schemas.microsoft.com/office/drawing/2014/main" id="{8FDC7E5A-56B9-459B-B02C-590B59618B4A}"/>
              </a:ext>
            </a:extLst>
          </p:cNvPr>
          <p:cNvGrpSpPr/>
          <p:nvPr/>
        </p:nvGrpSpPr>
        <p:grpSpPr>
          <a:xfrm>
            <a:off x="1217645" y="18352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97" name="Freeform 71">
              <a:extLst>
                <a:ext uri="{FF2B5EF4-FFF2-40B4-BE49-F238E27FC236}">
                  <a16:creationId xmlns:a16="http://schemas.microsoft.com/office/drawing/2014/main" id="{ADADD475-119A-4253-8EE7-31CB76C188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8" name="Group 30">
              <a:extLst>
                <a:ext uri="{FF2B5EF4-FFF2-40B4-BE49-F238E27FC236}">
                  <a16:creationId xmlns:a16="http://schemas.microsoft.com/office/drawing/2014/main" id="{D19F40C7-43F8-44FB-8B25-3B2EB568693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99" name="Freeform 71">
                <a:extLst>
                  <a:ext uri="{FF2B5EF4-FFF2-40B4-BE49-F238E27FC236}">
                    <a16:creationId xmlns:a16="http://schemas.microsoft.com/office/drawing/2014/main" id="{1FFDEE14-7E42-4DAD-8D83-FD5ACAA19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72">
                <a:extLst>
                  <a:ext uri="{FF2B5EF4-FFF2-40B4-BE49-F238E27FC236}">
                    <a16:creationId xmlns:a16="http://schemas.microsoft.com/office/drawing/2014/main" id="{0EBF535E-AD13-48C6-A50B-A89B31AEA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73">
                <a:extLst>
                  <a:ext uri="{FF2B5EF4-FFF2-40B4-BE49-F238E27FC236}">
                    <a16:creationId xmlns:a16="http://schemas.microsoft.com/office/drawing/2014/main" id="{40EF458C-066A-4198-8CFE-D621E3E2B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74">
                <a:extLst>
                  <a:ext uri="{FF2B5EF4-FFF2-40B4-BE49-F238E27FC236}">
                    <a16:creationId xmlns:a16="http://schemas.microsoft.com/office/drawing/2014/main" id="{051C5ECF-45F1-4EC7-9A26-E1ECBEC43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Freeform 75">
                <a:extLst>
                  <a:ext uri="{FF2B5EF4-FFF2-40B4-BE49-F238E27FC236}">
                    <a16:creationId xmlns:a16="http://schemas.microsoft.com/office/drawing/2014/main" id="{85B74B1F-CA88-4518-84DC-6AAD2BC0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Freeform 76">
                <a:extLst>
                  <a:ext uri="{FF2B5EF4-FFF2-40B4-BE49-F238E27FC236}">
                    <a16:creationId xmlns:a16="http://schemas.microsoft.com/office/drawing/2014/main" id="{2E3EE582-139A-428F-99CF-82BF6DF02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Freeform 77">
                <a:extLst>
                  <a:ext uri="{FF2B5EF4-FFF2-40B4-BE49-F238E27FC236}">
                    <a16:creationId xmlns:a16="http://schemas.microsoft.com/office/drawing/2014/main" id="{38D5F26A-9DDE-4129-8087-49E05705D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Freeform 78">
                <a:extLst>
                  <a:ext uri="{FF2B5EF4-FFF2-40B4-BE49-F238E27FC236}">
                    <a16:creationId xmlns:a16="http://schemas.microsoft.com/office/drawing/2014/main" id="{E3965F73-D776-49BE-AEC2-FF41D58EA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79">
                <a:extLst>
                  <a:ext uri="{FF2B5EF4-FFF2-40B4-BE49-F238E27FC236}">
                    <a16:creationId xmlns:a16="http://schemas.microsoft.com/office/drawing/2014/main" id="{946061EF-05DE-4089-A1F3-882CC81FA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80">
                <a:extLst>
                  <a:ext uri="{FF2B5EF4-FFF2-40B4-BE49-F238E27FC236}">
                    <a16:creationId xmlns:a16="http://schemas.microsoft.com/office/drawing/2014/main" id="{F4796A1F-9246-4E59-821A-7DAB582D1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81">
                <a:extLst>
                  <a:ext uri="{FF2B5EF4-FFF2-40B4-BE49-F238E27FC236}">
                    <a16:creationId xmlns:a16="http://schemas.microsoft.com/office/drawing/2014/main" id="{9EDBE924-DA3D-40AF-98A0-56DD6490B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CF3BAAE0-3DB3-446F-8B58-11E5BF83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43">
                <a:extLst>
                  <a:ext uri="{FF2B5EF4-FFF2-40B4-BE49-F238E27FC236}">
                    <a16:creationId xmlns:a16="http://schemas.microsoft.com/office/drawing/2014/main" id="{D01D0CF8-59E3-462B-B82E-6CF6CE571AD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4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066800" y="6248400"/>
            <a:ext cx="21817977" cy="4495799"/>
            <a:chOff x="1235078" y="5832515"/>
            <a:chExt cx="21817977" cy="4053320"/>
          </a:xfrm>
        </p:grpSpPr>
        <p:sp>
          <p:nvSpPr>
            <p:cNvPr id="53" name="Rounded Rectangle 52"/>
            <p:cNvSpPr/>
            <p:nvPr/>
          </p:nvSpPr>
          <p:spPr>
            <a:xfrm>
              <a:off x="1235078" y="5959429"/>
              <a:ext cx="21817977" cy="39264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69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39271" y="2286001"/>
            <a:ext cx="21880130" cy="3520016"/>
            <a:chOff x="1268078" y="3359967"/>
            <a:chExt cx="21880130" cy="3672439"/>
          </a:xfrm>
        </p:grpSpPr>
        <p:sp>
          <p:nvSpPr>
            <p:cNvPr id="62" name="Rounded Rectangle 61"/>
            <p:cNvSpPr/>
            <p:nvPr/>
          </p:nvSpPr>
          <p:spPr>
            <a:xfrm>
              <a:off x="1306381" y="3701812"/>
              <a:ext cx="21841827" cy="333059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986032"/>
              <a:chOff x="1311958" y="3359967"/>
              <a:chExt cx="4003961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80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506682" y="3918227"/>
                <a:ext cx="2093821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công bội bằng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	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𝟕𝟖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	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82" y="3918227"/>
                <a:ext cx="20938215" cy="1446550"/>
              </a:xfrm>
              <a:prstGeom prst="rect">
                <a:avLst/>
              </a:prstGeom>
              <a:blipFill>
                <a:blip r:embed="rId3"/>
                <a:stretch>
                  <a:fillRect l="-1164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6841201" y="7800432"/>
                <a:ext cx="16078200" cy="115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201" y="7800432"/>
                <a:ext cx="16078200" cy="1150636"/>
              </a:xfrm>
              <a:prstGeom prst="rect">
                <a:avLst/>
              </a:prstGeom>
              <a:blipFill>
                <a:blip r:embed="rId4"/>
                <a:stretch>
                  <a:fillRect l="-1516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1267871" y="4519331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143000" y="6324600"/>
            <a:ext cx="21849226" cy="5486400"/>
            <a:chOff x="1270511" y="5832515"/>
            <a:chExt cx="21849226" cy="5562084"/>
          </a:xfrm>
        </p:grpSpPr>
        <p:sp>
          <p:nvSpPr>
            <p:cNvPr id="53" name="Rounded Rectangle 52"/>
            <p:cNvSpPr/>
            <p:nvPr/>
          </p:nvSpPr>
          <p:spPr>
            <a:xfrm>
              <a:off x="1301760" y="5974056"/>
              <a:ext cx="21817977" cy="54205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78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75237" y="1952687"/>
            <a:ext cx="21882638" cy="4052866"/>
            <a:chOff x="1268078" y="3359967"/>
            <a:chExt cx="21882638" cy="4315526"/>
          </a:xfrm>
        </p:grpSpPr>
        <p:sp>
          <p:nvSpPr>
            <p:cNvPr id="62" name="Rounded Rectangle 61"/>
            <p:cNvSpPr/>
            <p:nvPr/>
          </p:nvSpPr>
          <p:spPr>
            <a:xfrm>
              <a:off x="1308889" y="3752478"/>
              <a:ext cx="21841827" cy="392301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986508"/>
              <a:chOff x="1311958" y="3359967"/>
              <a:chExt cx="4003961" cy="98650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8"/>
                <a:ext cx="3065248" cy="81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492116" y="3059919"/>
                <a:ext cx="20938215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𝟓𝟏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12288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742950" indent="-742950">
                  <a:buAutoNum type="alphaUcPeriod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12.	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11.	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16" y="3059919"/>
                <a:ext cx="20938215" cy="2800767"/>
              </a:xfrm>
              <a:prstGeom prst="rect">
                <a:avLst/>
              </a:prstGeom>
              <a:blipFill>
                <a:blip r:embed="rId3"/>
                <a:stretch>
                  <a:fillRect l="-1194" t="-4793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771731" y="7100433"/>
                <a:ext cx="20713933" cy="430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q là công bội của cấp số nhân đã cho. Theo đề bài, ta có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𝟏𝟐𝟐𝟖𝟖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𝟏𝟐𝟐𝟖𝟖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Số hạng thứ 13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1" y="7100433"/>
                <a:ext cx="20713933" cy="4300665"/>
              </a:xfrm>
              <a:prstGeom prst="rect">
                <a:avLst/>
              </a:prstGeom>
              <a:blipFill>
                <a:blip r:embed="rId4"/>
                <a:stretch>
                  <a:fillRect l="-1207" t="-2979" b="-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7709438" y="4460302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006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6230730"/>
            <a:ext cx="21819676" cy="6764945"/>
            <a:chOff x="1270511" y="5832515"/>
            <a:chExt cx="21819676" cy="662515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078301"/>
              <a:ext cx="21817977" cy="6379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753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1" y="2250254"/>
            <a:ext cx="21863978" cy="3540758"/>
            <a:chOff x="1268078" y="3359967"/>
            <a:chExt cx="21863978" cy="3480301"/>
          </a:xfrm>
        </p:grpSpPr>
        <p:sp>
          <p:nvSpPr>
            <p:cNvPr id="62" name="Rounded Rectangle 61"/>
            <p:cNvSpPr/>
            <p:nvPr/>
          </p:nvSpPr>
          <p:spPr>
            <a:xfrm>
              <a:off x="1290229" y="3677055"/>
              <a:ext cx="21841827" cy="31632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986032"/>
              <a:chOff x="1311958" y="3359967"/>
              <a:chExt cx="4003961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75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734791" y="3398624"/>
                <a:ext cx="2147818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+....+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791" y="3398624"/>
                <a:ext cx="21478189" cy="2123658"/>
              </a:xfrm>
              <a:prstGeom prst="rect">
                <a:avLst/>
              </a:prstGeom>
              <a:blipFill>
                <a:blip r:embed="rId3"/>
                <a:stretch>
                  <a:fillRect l="-1164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2080185" y="7106332"/>
                <a:ext cx="20713933" cy="538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𝟒𝟎𝟓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𝟒𝟎𝟓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𝟒𝟎𝟓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Trường hợp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+....+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𝟏𝟖𝟐𝟎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𝟏𝟖𝟐𝟎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𝟕𝟐𝟗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85" y="7106332"/>
                <a:ext cx="20713933" cy="5386475"/>
              </a:xfrm>
              <a:prstGeom prst="rect">
                <a:avLst/>
              </a:prstGeom>
              <a:blipFill>
                <a:blip r:embed="rId4"/>
                <a:stretch>
                  <a:fillRect l="-1177" t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9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068531" y="6934720"/>
            <a:ext cx="21821345" cy="5866880"/>
            <a:chOff x="1270511" y="5832515"/>
            <a:chExt cx="21821345" cy="5484925"/>
          </a:xfrm>
        </p:grpSpPr>
        <p:sp>
          <p:nvSpPr>
            <p:cNvPr id="53" name="Rounded Rectangle 52"/>
            <p:cNvSpPr/>
            <p:nvPr/>
          </p:nvSpPr>
          <p:spPr>
            <a:xfrm>
              <a:off x="1273879" y="5894360"/>
              <a:ext cx="21817977" cy="542308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71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61406" y="1597048"/>
            <a:ext cx="21841827" cy="4452154"/>
            <a:chOff x="1268078" y="3359967"/>
            <a:chExt cx="21841827" cy="441714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4227249"/>
              <a:ext cx="21841827" cy="35498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986032"/>
              <a:chOff x="1311958" y="3359967"/>
              <a:chExt cx="4003961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76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528817" y="3044846"/>
                <a:ext cx="2147818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+....+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817" y="3044846"/>
                <a:ext cx="21478189" cy="2123658"/>
              </a:xfrm>
              <a:prstGeom prst="rect">
                <a:avLst/>
              </a:prstGeom>
              <a:blipFill>
                <a:blip r:embed="rId3"/>
                <a:stretch>
                  <a:fillRect l="-1164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773728" y="8477823"/>
                <a:ext cx="20713933" cy="390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+....+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𝟏𝟖𝟐𝟎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𝟏𝟖𝟐𝟎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𝟏𝟒𝟓𝟓</m:t>
                    </m:r>
                  </m:oMath>
                </a14:m>
                <a:endParaRPr lang="en-US" sz="4400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4400" b="1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728" y="8477823"/>
                <a:ext cx="20713933" cy="3900491"/>
              </a:xfrm>
              <a:prstGeom prst="rect">
                <a:avLst/>
              </a:prstGeom>
              <a:blipFill>
                <a:blip r:embed="rId4"/>
                <a:stretch>
                  <a:fillRect t="-3438" b="-6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9982200" y="4219168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674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20829" y="6682057"/>
            <a:ext cx="21836638" cy="4364961"/>
            <a:chOff x="1270511" y="5832515"/>
            <a:chExt cx="21836638" cy="4538955"/>
          </a:xfrm>
        </p:grpSpPr>
        <p:sp>
          <p:nvSpPr>
            <p:cNvPr id="53" name="Rounded Rectangle 52"/>
            <p:cNvSpPr/>
            <p:nvPr/>
          </p:nvSpPr>
          <p:spPr>
            <a:xfrm>
              <a:off x="1289172" y="6298547"/>
              <a:ext cx="21817977" cy="40729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0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775238" y="2209802"/>
            <a:ext cx="21841827" cy="3907195"/>
            <a:chOff x="1268078" y="3359967"/>
            <a:chExt cx="21841827" cy="442988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661677"/>
              <a:ext cx="21841827" cy="41281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1039573"/>
              <a:chOff x="1311958" y="3359967"/>
              <a:chExt cx="4003961" cy="103957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87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337290" y="3263718"/>
                <a:ext cx="20938215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Tính tổng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đầu tiên của cấp số nhân đã cho.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𝟑𝟎𝟔𝟗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  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𝟐𝟗𝟓𝟐𝟒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</a:t>
                </a:r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𝟓𝟗𝟎𝟒𝟖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   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90" y="3263718"/>
                <a:ext cx="20938215" cy="2800767"/>
              </a:xfrm>
              <a:prstGeom prst="rect">
                <a:avLst/>
              </a:prstGeom>
              <a:blipFill>
                <a:blip r:embed="rId3"/>
                <a:stretch>
                  <a:fillRect l="-1164" t="-4565" r="-786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391071" y="7742732"/>
                <a:ext cx="20713933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  </m:t>
                        </m:r>
                      </m:e>
                    </m:groupCh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7742732"/>
                <a:ext cx="20713933" cy="1602683"/>
              </a:xfrm>
              <a:prstGeom prst="rect">
                <a:avLst/>
              </a:prstGeom>
              <a:blipFill>
                <a:blip r:embed="rId4"/>
                <a:stretch>
                  <a:fillRect l="-1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8001000" y="4664452"/>
            <a:ext cx="867863" cy="8908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819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441" y="-76944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2441" y="-76944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461827" y="7031963"/>
            <a:ext cx="21822379" cy="4626638"/>
            <a:chOff x="1270511" y="5832515"/>
            <a:chExt cx="21822379" cy="6129930"/>
          </a:xfrm>
        </p:grpSpPr>
        <p:sp>
          <p:nvSpPr>
            <p:cNvPr id="53" name="Rounded Rectangle 52"/>
            <p:cNvSpPr/>
            <p:nvPr/>
          </p:nvSpPr>
          <p:spPr>
            <a:xfrm>
              <a:off x="1274913" y="5906525"/>
              <a:ext cx="21817977" cy="605592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74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98866" y="1698070"/>
            <a:ext cx="21841827" cy="4934688"/>
            <a:chOff x="1268078" y="3359967"/>
            <a:chExt cx="21841827" cy="50369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4227248"/>
              <a:ext cx="21841827" cy="41696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986032"/>
              <a:chOff x="1311958" y="3359967"/>
              <a:chExt cx="4003961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78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904550" y="2648874"/>
                <a:ext cx="2093821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𝟏𝟐𝟐𝟖𝟖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50" y="2648874"/>
                <a:ext cx="20938215" cy="3477875"/>
              </a:xfrm>
              <a:prstGeom prst="rect">
                <a:avLst/>
              </a:prstGeom>
              <a:blipFill>
                <a:blip r:embed="rId3"/>
                <a:stretch>
                  <a:fillRect l="-1164" t="-3684" r="-1164" b="-8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2112926" y="8245708"/>
                <a:ext cx="20713933" cy="2719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𝟏𝟐𝟐𝟖𝟖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𝟔𝟏𝟒𝟒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𝟔𝟏𝟒𝟒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26" y="8245708"/>
                <a:ext cx="20713933" cy="2719078"/>
              </a:xfrm>
              <a:prstGeom prst="rect">
                <a:avLst/>
              </a:prstGeom>
              <a:blipFill>
                <a:blip r:embed="rId4"/>
                <a:stretch>
                  <a:fillRect l="-1207" t="-4709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1748336" y="5284435"/>
            <a:ext cx="867863" cy="8908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67198" y="8867663"/>
            <a:ext cx="21817977" cy="4511308"/>
            <a:chOff x="1234888" y="5832515"/>
            <a:chExt cx="21817977" cy="4803851"/>
          </a:xfrm>
        </p:grpSpPr>
        <p:sp>
          <p:nvSpPr>
            <p:cNvPr id="53" name="Rounded Rectangle 52"/>
            <p:cNvSpPr/>
            <p:nvPr/>
          </p:nvSpPr>
          <p:spPr>
            <a:xfrm>
              <a:off x="1234888" y="5835616"/>
              <a:ext cx="21817977" cy="4800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19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7198" y="1673719"/>
            <a:ext cx="21849603" cy="6956776"/>
            <a:chOff x="1268078" y="3359967"/>
            <a:chExt cx="21849603" cy="6966574"/>
          </a:xfrm>
        </p:grpSpPr>
        <p:sp>
          <p:nvSpPr>
            <p:cNvPr id="62" name="Rounded Rectangle 61"/>
            <p:cNvSpPr/>
            <p:nvPr/>
          </p:nvSpPr>
          <p:spPr>
            <a:xfrm>
              <a:off x="1275854" y="3588138"/>
              <a:ext cx="21841827" cy="67384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986032"/>
              <a:chOff x="1311958" y="3359967"/>
              <a:chExt cx="4003961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755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F24975-A6E5-4D48-A6AA-EDB7BFD44A26}"/>
              </a:ext>
            </a:extLst>
          </p:cNvPr>
          <p:cNvSpPr txBox="1"/>
          <p:nvPr/>
        </p:nvSpPr>
        <p:spPr>
          <a:xfrm>
            <a:off x="1791629" y="1767078"/>
            <a:ext cx="214969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7000000đ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Sau 36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20%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0,3%/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kép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lẫn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42950" indent="-742950">
              <a:buAutoNum type="alphaUcPeriod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53296000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               B. 53297000(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AutoNum type="alphaUcPeriod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53298000(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	D. 53290000(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945518" y="9901096"/>
                <a:ext cx="20713933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(đồng),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 tháng thứ nhất, người đó có tổng số tiền tiết kiệm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 tháng thứ hai, người đó có tổng số tiền tiết kiệm là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..........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18" y="9901096"/>
                <a:ext cx="20713933" cy="3477875"/>
              </a:xfrm>
              <a:prstGeom prst="rect">
                <a:avLst/>
              </a:prstGeom>
              <a:blipFill>
                <a:blip r:embed="rId3"/>
                <a:stretch>
                  <a:fillRect l="-1177" t="-3678" r="-942" b="-8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2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31595" y="-16039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31595" y="-16039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7183" y="6008671"/>
            <a:ext cx="22360691" cy="5501188"/>
            <a:chOff x="1270511" y="5832515"/>
            <a:chExt cx="22360691" cy="608613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49417"/>
              <a:ext cx="22358992" cy="57692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51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76109" y="2209800"/>
            <a:ext cx="22371765" cy="3497714"/>
            <a:chOff x="1268078" y="3405486"/>
            <a:chExt cx="22371765" cy="34977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371765" cy="31122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219289" y="3182865"/>
                <a:ext cx="21760799" cy="281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pt-BR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pt-BR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công bội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solidFill>
                    <a:srgbClr val="270F6B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4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270F6B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89" y="3182865"/>
                <a:ext cx="21760799" cy="2813912"/>
              </a:xfrm>
              <a:prstGeom prst="rect">
                <a:avLst/>
              </a:prstGeom>
              <a:blipFill>
                <a:blip r:embed="rId3"/>
                <a:stretch>
                  <a:fillRect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219288" y="7072845"/>
                <a:ext cx="21229703" cy="4389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88" y="7072845"/>
                <a:ext cx="21229703" cy="4389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4527594" y="4172171"/>
            <a:ext cx="1003089" cy="890868"/>
          </a:xfrm>
          <a:prstGeom prst="flowChartConnector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032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551" y="-182246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551" y="-182246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073711" y="8921739"/>
            <a:ext cx="21820483" cy="4489461"/>
            <a:chOff x="1269702" y="5832515"/>
            <a:chExt cx="21820483" cy="56609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08" y="5876656"/>
              <a:ext cx="21817977" cy="56167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69702" y="5832515"/>
              <a:ext cx="3568927" cy="1203793"/>
              <a:chOff x="1223732" y="6271082"/>
              <a:chExt cx="3568927" cy="120379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18417" y="5400632"/>
                <a:ext cx="115208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97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3732" y="6301096"/>
                <a:ext cx="903517" cy="113585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4539" y="6638360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73711" y="1741602"/>
            <a:ext cx="21841827" cy="7086417"/>
            <a:chOff x="1268078" y="3359967"/>
            <a:chExt cx="21841827" cy="564180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6"/>
              <a:ext cx="21841827" cy="542074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986032"/>
              <a:chOff x="1311958" y="3359967"/>
              <a:chExt cx="4003961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778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F24975-A6E5-4D48-A6AA-EDB7BFD44A26}"/>
              </a:ext>
            </a:extLst>
          </p:cNvPr>
          <p:cNvSpPr txBox="1"/>
          <p:nvPr/>
        </p:nvSpPr>
        <p:spPr>
          <a:xfrm>
            <a:off x="1502999" y="1846529"/>
            <a:ext cx="2093821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7000000đ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Sau 36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20%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0,3%/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kép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vốn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lẫn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42950" indent="-742950">
              <a:buAutoNum type="alphaUcPeriod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53296000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                B. 53297000(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53298000(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		D. 53290000(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350711" y="10263214"/>
                <a:ext cx="20713933" cy="280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 tháng thứ 36, người đó có tổng số tiền tiết kiệm là 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sub>
                      </m:sSub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𝒂𝒎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sup>
                      </m:sSup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𝒂𝒎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sup>
                      </m:sSup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+...+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𝒂𝒎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𝒂𝒎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</m:sup>
                          </m:sSup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số ta được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𝟑𝟔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𝟓𝟑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𝟐𝟗𝟕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𝟔𝟒𝟖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(đồng).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711" y="10263214"/>
                <a:ext cx="20713933" cy="2805255"/>
              </a:xfrm>
              <a:prstGeom prst="rect">
                <a:avLst/>
              </a:prstGeom>
              <a:blipFill>
                <a:blip r:embed="rId3"/>
                <a:stretch>
                  <a:fillRect l="-1207" t="-4565"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1303381" y="7837222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27002" y="5815390"/>
            <a:ext cx="21817977" cy="6224210"/>
            <a:chOff x="1254805" y="5832515"/>
            <a:chExt cx="21817977" cy="6117764"/>
          </a:xfrm>
        </p:grpSpPr>
        <p:sp>
          <p:nvSpPr>
            <p:cNvPr id="53" name="Rounded Rectangle 52"/>
            <p:cNvSpPr/>
            <p:nvPr/>
          </p:nvSpPr>
          <p:spPr>
            <a:xfrm>
              <a:off x="1254805" y="5894360"/>
              <a:ext cx="21817977" cy="60559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9497"/>
              <a:chOff x="1224541" y="6271082"/>
              <a:chExt cx="3568119" cy="8894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89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381000" y="1524000"/>
            <a:ext cx="23850600" cy="4041150"/>
            <a:chOff x="1268078" y="3405486"/>
            <a:chExt cx="21857431" cy="3503838"/>
          </a:xfrm>
        </p:grpSpPr>
        <p:sp>
          <p:nvSpPr>
            <p:cNvPr id="62" name="Rounded Rectangle 61"/>
            <p:cNvSpPr/>
            <p:nvPr/>
          </p:nvSpPr>
          <p:spPr>
            <a:xfrm>
              <a:off x="1283682" y="3672018"/>
              <a:ext cx="21841827" cy="32373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003961" cy="940513"/>
              <a:chOff x="1311958" y="3405486"/>
              <a:chExt cx="400396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299935" y="2414967"/>
                <a:ext cx="670962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66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479121" y="2103537"/>
                <a:ext cx="22266667" cy="288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21" y="2103537"/>
                <a:ext cx="22266667" cy="2887906"/>
              </a:xfrm>
              <a:prstGeom prst="rect">
                <a:avLst/>
              </a:prstGeom>
              <a:blipFill>
                <a:blip r:embed="rId3"/>
                <a:stretch>
                  <a:fillRect l="-1123" t="-4430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610956" y="6476730"/>
                <a:ext cx="20713933" cy="5031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Vi-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x=2,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56" y="6476730"/>
                <a:ext cx="20713933" cy="5031634"/>
              </a:xfrm>
              <a:prstGeom prst="rect">
                <a:avLst/>
              </a:prstGeom>
              <a:blipFill>
                <a:blip r:embed="rId4"/>
                <a:stretch>
                  <a:fillRect l="-1177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7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6491" y="6211244"/>
            <a:ext cx="21817977" cy="5283282"/>
            <a:chOff x="1259435" y="5832515"/>
            <a:chExt cx="21817977" cy="6107634"/>
          </a:xfrm>
        </p:grpSpPr>
        <p:sp>
          <p:nvSpPr>
            <p:cNvPr id="53" name="Rounded Rectangle 52"/>
            <p:cNvSpPr/>
            <p:nvPr/>
          </p:nvSpPr>
          <p:spPr>
            <a:xfrm>
              <a:off x="1259435" y="5884230"/>
              <a:ext cx="21817977" cy="60559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9497"/>
              <a:chOff x="1224541" y="6271082"/>
              <a:chExt cx="3568119" cy="8894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89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216707" y="1689488"/>
            <a:ext cx="24003000" cy="4039578"/>
            <a:chOff x="1268078" y="3405486"/>
            <a:chExt cx="21841827" cy="350247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7"/>
              <a:ext cx="21841827" cy="332693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003961" cy="940513"/>
              <a:chOff x="1311958" y="3405486"/>
              <a:chExt cx="400396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299936" y="2414966"/>
                <a:ext cx="670962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3065248" cy="66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242367" y="2031179"/>
                <a:ext cx="22502475" cy="288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67" y="2031179"/>
                <a:ext cx="22502475" cy="2887906"/>
              </a:xfrm>
              <a:prstGeom prst="rect">
                <a:avLst/>
              </a:prstGeom>
              <a:blipFill>
                <a:blip r:embed="rId3"/>
                <a:stretch>
                  <a:fillRect l="-1111" t="-4430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706246" y="7138391"/>
                <a:ext cx="20713933" cy="350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246" y="7138391"/>
                <a:ext cx="20713933" cy="3508525"/>
              </a:xfrm>
              <a:prstGeom prst="rect">
                <a:avLst/>
              </a:prstGeom>
              <a:blipFill>
                <a:blip r:embed="rId4"/>
                <a:stretch>
                  <a:fillRect l="-1207" t="-3472" r="-971" b="-7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963881" y="4117849"/>
            <a:ext cx="971265" cy="9758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36948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2579687"/>
            <a:ext cx="22122428" cy="9692057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ED8CC4-782A-4F61-81A3-318007A6D833}"/>
                  </a:ext>
                </a:extLst>
              </p:cNvPr>
              <p:cNvSpPr txBox="1"/>
              <p:nvPr/>
            </p:nvSpPr>
            <p:spPr>
              <a:xfrm>
                <a:off x="1476374" y="2841634"/>
                <a:ext cx="20474998" cy="159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dirty="0" err="1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tổng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quát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</m:t>
                    </m:r>
                    <m:borderBox>
                      <m:borderBox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borderBox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ED8CC4-782A-4F61-81A3-318007A6D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4" y="2841634"/>
                <a:ext cx="20474998" cy="1592615"/>
              </a:xfrm>
              <a:prstGeom prst="rect">
                <a:avLst/>
              </a:prstGeom>
              <a:blipFill>
                <a:blip r:embed="rId3"/>
                <a:stretch>
                  <a:fillRect l="-1191" t="-8046" b="-7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176904-AC7B-4201-8EA3-6B1C77D0058B}"/>
                  </a:ext>
                </a:extLst>
              </p:cNvPr>
              <p:cNvSpPr txBox="1"/>
              <p:nvPr/>
            </p:nvSpPr>
            <p:spPr>
              <a:xfrm>
                <a:off x="1401762" y="7136770"/>
                <a:ext cx="19989223" cy="2480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trừ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Sup>
                          <m:sSub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orderBox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176904-AC7B-4201-8EA3-6B1C77D0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62" y="7136770"/>
                <a:ext cx="19989223" cy="2480744"/>
              </a:xfrm>
              <a:prstGeom prst="rect">
                <a:avLst/>
              </a:prstGeom>
              <a:blipFill>
                <a:blip r:embed="rId4"/>
                <a:stretch>
                  <a:fillRect l="-1250" t="-5160" b="-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9D3D54-64A0-4AE1-BD3E-C39A8EF47259}"/>
                  </a:ext>
                </a:extLst>
              </p:cNvPr>
              <p:cNvSpPr txBox="1"/>
              <p:nvPr/>
            </p:nvSpPr>
            <p:spPr>
              <a:xfrm>
                <a:off x="1652818" y="10102689"/>
                <a:ext cx="20786148" cy="2169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borderBox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9D3D54-64A0-4AE1-BD3E-C39A8EF47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18" y="10102689"/>
                <a:ext cx="20786148" cy="2169055"/>
              </a:xfrm>
              <a:prstGeom prst="rect">
                <a:avLst/>
              </a:prstGeom>
              <a:blipFill>
                <a:blip r:embed="rId5"/>
                <a:stretch>
                  <a:fillRect l="-1173" t="-5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/>
              <p:nvPr/>
            </p:nvSpPr>
            <p:spPr>
              <a:xfrm>
                <a:off x="1449928" y="4696196"/>
                <a:ext cx="22170409" cy="243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28" y="4696196"/>
                <a:ext cx="22170409" cy="2432269"/>
              </a:xfrm>
              <a:prstGeom prst="rect">
                <a:avLst/>
              </a:prstGeom>
              <a:blipFill>
                <a:blip r:embed="rId6"/>
                <a:stretch>
                  <a:fillRect l="-1127" t="-5263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620674" y="8264807"/>
            <a:ext cx="23058709" cy="4340260"/>
            <a:chOff x="1270511" y="5832515"/>
            <a:chExt cx="23058709" cy="3819317"/>
          </a:xfrm>
        </p:grpSpPr>
        <p:sp>
          <p:nvSpPr>
            <p:cNvPr id="53" name="Rounded Rectangle 52"/>
            <p:cNvSpPr/>
            <p:nvPr/>
          </p:nvSpPr>
          <p:spPr>
            <a:xfrm>
              <a:off x="1313257" y="6124861"/>
              <a:ext cx="23015963" cy="35269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51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09600" y="3037037"/>
            <a:ext cx="23069783" cy="5044818"/>
            <a:chOff x="1268078" y="3405486"/>
            <a:chExt cx="23069783" cy="504481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3069783" cy="46593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370319" y="4375979"/>
                <a:ext cx="22404081" cy="2931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    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    C.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19" y="4375979"/>
                <a:ext cx="22404081" cy="2931123"/>
              </a:xfrm>
              <a:prstGeom prst="rect">
                <a:avLst/>
              </a:prstGeom>
              <a:blipFill>
                <a:blip r:embed="rId3"/>
                <a:stretch>
                  <a:fillRect l="-1116" t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10564834" y="5766033"/>
            <a:ext cx="788966" cy="72863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4AE42F4-225C-44F3-A83D-FC4D7FB03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516" y="20310503"/>
            <a:ext cx="183604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q5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nên dãy số này là cấp số nhân.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D5441263-FE24-4119-BF90-2299CB781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6669" y="9072096"/>
                <a:ext cx="21688182" cy="25780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 defTabSz="914400">
                  <a:lnSpc>
                    <a:spcPct val="200000"/>
                  </a:lnSpc>
                </a:pP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4400" b="1" i="1" smtClean="0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altLang="en-US" sz="4400" b="1" i="1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q=5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</a:p>
              <a:p>
                <a:pPr lvl="0" algn="ctr" defTabSz="914400">
                  <a:lnSpc>
                    <a:spcPct val="200000"/>
                  </a:lnSpc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270F6B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D5441263-FE24-4119-BF90-2299CB781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669" y="9072096"/>
                <a:ext cx="21688182" cy="2578078"/>
              </a:xfrm>
              <a:prstGeom prst="rect">
                <a:avLst/>
              </a:prstGeom>
              <a:blipFill>
                <a:blip r:embed="rId4"/>
                <a:stretch>
                  <a:fillRect b="-10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5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496422" y="-1928768"/>
            <a:ext cx="1949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496422" y="-1928768"/>
            <a:ext cx="1949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09599" y="5224232"/>
            <a:ext cx="23309855" cy="7120168"/>
            <a:chOff x="1270511" y="5832515"/>
            <a:chExt cx="21901437" cy="6976578"/>
          </a:xfrm>
        </p:grpSpPr>
        <p:sp>
          <p:nvSpPr>
            <p:cNvPr id="53" name="Rounded Rectangle 52"/>
            <p:cNvSpPr/>
            <p:nvPr/>
          </p:nvSpPr>
          <p:spPr>
            <a:xfrm>
              <a:off x="1353971" y="5951494"/>
              <a:ext cx="21817977" cy="685759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98897"/>
              <a:chOff x="1224541" y="6271082"/>
              <a:chExt cx="3568119" cy="8988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58644" cy="898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09600" y="1524000"/>
            <a:ext cx="23298422" cy="3476199"/>
            <a:chOff x="1268078" y="3405486"/>
            <a:chExt cx="22080113" cy="340328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080113" cy="30178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5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327994" y="2521027"/>
                <a:ext cx="21977425" cy="2424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994" y="2521027"/>
                <a:ext cx="21977425" cy="2424574"/>
              </a:xfrm>
              <a:prstGeom prst="rect">
                <a:avLst/>
              </a:prstGeom>
              <a:blipFill>
                <a:blip r:embed="rId3"/>
                <a:stretch>
                  <a:fillRect l="-1137" t="-5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9906000" y="3276601"/>
            <a:ext cx="939267" cy="91439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13780A-BF14-4677-943F-67720D938526}"/>
                  </a:ext>
                </a:extLst>
              </p:cNvPr>
              <p:cNvSpPr txBox="1"/>
              <p:nvPr/>
            </p:nvSpPr>
            <p:spPr>
              <a:xfrm>
                <a:off x="1186259" y="5084265"/>
                <a:ext cx="22701377" cy="665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</a:p>
              <a:p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13780A-BF14-4677-943F-67720D9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259" y="5084265"/>
                <a:ext cx="22701377" cy="6651501"/>
              </a:xfrm>
              <a:prstGeom prst="rect">
                <a:avLst/>
              </a:prstGeom>
              <a:blipFill>
                <a:blip r:embed="rId4"/>
                <a:stretch>
                  <a:fillRect l="-110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8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8498" y="2110675"/>
            <a:ext cx="19380719" cy="1199911"/>
            <a:chOff x="168274" y="1905000"/>
            <a:chExt cx="19380719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9377" y="2068684"/>
              <a:ext cx="695399" cy="5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5879" y="2085277"/>
              <a:ext cx="17283114" cy="5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 hạng tổng quát</a:t>
              </a:r>
              <a:endParaRPr lang="en-US" sz="4400" b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3501060"/>
            <a:ext cx="23167905" cy="5132926"/>
            <a:chOff x="1076414" y="4334859"/>
            <a:chExt cx="23167905" cy="38543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543617"/>
              <a:ext cx="22711050" cy="3645611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</a:p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  <a:tabLst>
                  <a:tab pos="228600" algn="l"/>
                </a:tabLst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640760"/>
              <a:chOff x="166396" y="8712046"/>
              <a:chExt cx="4411573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4860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706190" cy="577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lí 1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/>
              <p:nvPr/>
            </p:nvSpPr>
            <p:spPr>
              <a:xfrm>
                <a:off x="1076170" y="5233576"/>
                <a:ext cx="22170409" cy="243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70" y="5233576"/>
                <a:ext cx="22170409" cy="2432269"/>
              </a:xfrm>
              <a:prstGeom prst="rect">
                <a:avLst/>
              </a:prstGeom>
              <a:blipFill>
                <a:blip r:embed="rId3"/>
                <a:stretch>
                  <a:fillRect l="-1128" t="-5514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7330662"/>
            <a:ext cx="21844860" cy="2933335"/>
            <a:chOff x="1270511" y="5832515"/>
            <a:chExt cx="21844860" cy="3173877"/>
          </a:xfrm>
        </p:grpSpPr>
        <p:sp>
          <p:nvSpPr>
            <p:cNvPr id="53" name="Rounded Rectangle 52"/>
            <p:cNvSpPr/>
            <p:nvPr/>
          </p:nvSpPr>
          <p:spPr>
            <a:xfrm>
              <a:off x="1297394" y="5951616"/>
              <a:ext cx="21817977" cy="30547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3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654813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381000" y="1810562"/>
            <a:ext cx="19118842" cy="1199911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854074" y="2065541"/>
              <a:ext cx="543739" cy="51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004002" y="2040777"/>
              <a:ext cx="17283114" cy="5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Số hạng tổng quát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2031807" y="4876800"/>
                <a:ext cx="1938039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công bội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giá trị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07" y="4876800"/>
                <a:ext cx="19380393" cy="2123658"/>
              </a:xfrm>
              <a:prstGeom prst="rect">
                <a:avLst/>
              </a:prstGeom>
              <a:blipFill>
                <a:blip r:embed="rId3"/>
                <a:stretch>
                  <a:fillRect l="-1258" t="-6034" r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2887204" y="8848225"/>
                <a:ext cx="16916400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204" y="8848225"/>
                <a:ext cx="16916400" cy="1461875"/>
              </a:xfrm>
              <a:prstGeom prst="rect">
                <a:avLst/>
              </a:prstGeom>
              <a:blipFill>
                <a:blip r:embed="rId4"/>
                <a:stretch>
                  <a:fillRect l="-1477" t="-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10477541" y="5486400"/>
            <a:ext cx="867863" cy="8908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84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1371599" y="6146184"/>
            <a:ext cx="21841827" cy="3212345"/>
            <a:chOff x="1270511" y="5832515"/>
            <a:chExt cx="21723410" cy="3553916"/>
          </a:xfrm>
        </p:grpSpPr>
        <p:sp>
          <p:nvSpPr>
            <p:cNvPr id="53" name="Rounded Rectangle 52"/>
            <p:cNvSpPr/>
            <p:nvPr/>
          </p:nvSpPr>
          <p:spPr>
            <a:xfrm>
              <a:off x="1271349" y="5902132"/>
              <a:ext cx="21722572" cy="348429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71600" y="1828800"/>
            <a:ext cx="21841827" cy="3882815"/>
            <a:chOff x="1268078" y="3405486"/>
            <a:chExt cx="21841827" cy="38828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4973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2132319" y="3167742"/>
                <a:ext cx="2059959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thứ hai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12.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24.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319" y="3167742"/>
                <a:ext cx="20599593" cy="2123658"/>
              </a:xfrm>
              <a:prstGeom prst="rect">
                <a:avLst/>
              </a:prstGeom>
              <a:blipFill>
                <a:blip r:embed="rId3"/>
                <a:stretch>
                  <a:fillRect l="-1213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15111912" y="4496503"/>
            <a:ext cx="788966" cy="72863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4AE42F4-225C-44F3-A83D-FC4D7FB03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028" y="18677645"/>
            <a:ext cx="183604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q5</a:t>
            </a: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nên dãy số này là cấp số nhân.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D5441263-FE24-4119-BF90-2299CB781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307" y="7367818"/>
                <a:ext cx="19502694" cy="2432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 công bội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just" defTabSz="914400"/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D5441263-FE24-4119-BF90-2299CB781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2307" y="7367818"/>
                <a:ext cx="19502694" cy="2432974"/>
              </a:xfrm>
              <a:prstGeom prst="rect">
                <a:avLst/>
              </a:prstGeom>
              <a:blipFill>
                <a:blip r:embed="rId4"/>
                <a:stretch>
                  <a:fillRect l="-438" t="-27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3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26020" y="-1475217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26020" y="-1475217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080001" y="6665176"/>
            <a:ext cx="22185043" cy="4545698"/>
            <a:chOff x="1270511" y="5832515"/>
            <a:chExt cx="21825315" cy="4923376"/>
          </a:xfrm>
        </p:grpSpPr>
        <p:sp>
          <p:nvSpPr>
            <p:cNvPr id="53" name="Rounded Rectangle 52"/>
            <p:cNvSpPr/>
            <p:nvPr/>
          </p:nvSpPr>
          <p:spPr>
            <a:xfrm>
              <a:off x="1277849" y="5946102"/>
              <a:ext cx="21817977" cy="480978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241248" cy="83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42367" y="1905000"/>
            <a:ext cx="22155383" cy="4546901"/>
            <a:chOff x="1268078" y="3405486"/>
            <a:chExt cx="22155383" cy="45727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155383" cy="41872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73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981080" y="3121156"/>
                <a:ext cx="20828193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80" y="3121156"/>
                <a:ext cx="20828193" cy="3477875"/>
              </a:xfrm>
              <a:prstGeom prst="rect">
                <a:avLst/>
              </a:prstGeom>
              <a:blipFill>
                <a:blip r:embed="rId3"/>
                <a:stretch>
                  <a:fillRect l="-1200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10399921" y="4419265"/>
            <a:ext cx="900000" cy="900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13780A-BF14-4677-943F-67720D938526}"/>
                  </a:ext>
                </a:extLst>
              </p:cNvPr>
              <p:cNvSpPr txBox="1"/>
              <p:nvPr/>
            </p:nvSpPr>
            <p:spPr>
              <a:xfrm>
                <a:off x="1042367" y="7822576"/>
                <a:ext cx="21427400" cy="283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CSN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𝟏𝟗𝟐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13780A-BF14-4677-943F-67720D9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67" y="7822576"/>
                <a:ext cx="21427400" cy="2831416"/>
              </a:xfrm>
              <a:prstGeom prst="rect">
                <a:avLst/>
              </a:prstGeom>
              <a:blipFill>
                <a:blip r:embed="rId4"/>
                <a:stretch>
                  <a:fillRect t="-4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8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1424</Words>
  <Application>Microsoft Office PowerPoint</Application>
  <PresentationFormat>Custom</PresentationFormat>
  <Paragraphs>391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117</cp:revision>
  <dcterms:created xsi:type="dcterms:W3CDTF">2013-08-31T11:42:51Z</dcterms:created>
  <dcterms:modified xsi:type="dcterms:W3CDTF">2023-01-02T10:01:59Z</dcterms:modified>
</cp:coreProperties>
</file>